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3" r:id="rId5"/>
    <p:sldId id="433" r:id="rId6"/>
    <p:sldId id="404" r:id="rId7"/>
    <p:sldId id="436" r:id="rId8"/>
    <p:sldId id="437" r:id="rId9"/>
    <p:sldId id="441" r:id="rId10"/>
    <p:sldId id="435" r:id="rId11"/>
    <p:sldId id="442" r:id="rId12"/>
    <p:sldId id="456" r:id="rId13"/>
    <p:sldId id="457" r:id="rId14"/>
    <p:sldId id="458" r:id="rId15"/>
    <p:sldId id="467" r:id="rId16"/>
    <p:sldId id="459" r:id="rId17"/>
    <p:sldId id="465" r:id="rId18"/>
    <p:sldId id="464" r:id="rId19"/>
    <p:sldId id="462" r:id="rId20"/>
    <p:sldId id="463" r:id="rId21"/>
    <p:sldId id="466" r:id="rId22"/>
    <p:sldId id="460" r:id="rId23"/>
    <p:sldId id="461" r:id="rId24"/>
    <p:sldId id="468" r:id="rId25"/>
    <p:sldId id="469" r:id="rId26"/>
    <p:sldId id="422" r:id="rId27"/>
    <p:sldId id="432" r:id="rId28"/>
    <p:sldId id="417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9C603-9B80-4E47-850B-F662D262D82C}">
          <p14:sldIdLst>
            <p14:sldId id="273"/>
            <p14:sldId id="433"/>
            <p14:sldId id="404"/>
            <p14:sldId id="436"/>
            <p14:sldId id="437"/>
            <p14:sldId id="441"/>
            <p14:sldId id="435"/>
            <p14:sldId id="442"/>
            <p14:sldId id="456"/>
            <p14:sldId id="457"/>
            <p14:sldId id="458"/>
            <p14:sldId id="467"/>
            <p14:sldId id="459"/>
            <p14:sldId id="465"/>
            <p14:sldId id="464"/>
            <p14:sldId id="462"/>
            <p14:sldId id="463"/>
            <p14:sldId id="466"/>
            <p14:sldId id="460"/>
            <p14:sldId id="461"/>
            <p14:sldId id="468"/>
            <p14:sldId id="469"/>
            <p14:sldId id="422"/>
            <p14:sldId id="432"/>
            <p14:sldId id="417"/>
          </p14:sldIdLst>
        </p14:section>
        <p14:section name="Closing Slide" id="{8E0A16A9-81F4-4EFA-B3C4-8E54316C98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ch, Molly L" initials="KML" lastIdx="1" clrIdx="0">
    <p:extLst>
      <p:ext uri="{19B8F6BF-5375-455C-9EA6-DF929625EA0E}">
        <p15:presenceInfo xmlns:p15="http://schemas.microsoft.com/office/powerpoint/2012/main" userId="S-1-5-21-518801419-837558100-3897137742-8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F3300"/>
    <a:srgbClr val="C05131"/>
    <a:srgbClr val="007681"/>
    <a:srgbClr val="509E2F"/>
    <a:srgbClr val="0076A5"/>
    <a:srgbClr val="E1E1E1"/>
    <a:srgbClr val="939393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78F52-4588-4770-AD68-3BD925FB35BC}" v="8" dt="2020-01-14T15:53:01.310"/>
    <p1510:client id="{6453C1EB-A325-4DE5-A358-ECE4F127F038}" v="1" dt="2020-01-14T15:56:0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1111" autoAdjust="0"/>
  </p:normalViewPr>
  <p:slideViewPr>
    <p:cSldViewPr snapToGrid="0" snapToObjects="1">
      <p:cViewPr varScale="1">
        <p:scale>
          <a:sx n="112" d="100"/>
          <a:sy n="112" d="100"/>
        </p:scale>
        <p:origin x="16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ch, Molly L" userId="32355e2d-ce3e-43b2-b180-c82c5a9b1326" providerId="ADAL" clId="{6453C1EB-A325-4DE5-A358-ECE4F127F038}"/>
    <pc:docChg chg="modSld">
      <pc:chgData name="Krich, Molly L" userId="32355e2d-ce3e-43b2-b180-c82c5a9b1326" providerId="ADAL" clId="{6453C1EB-A325-4DE5-A358-ECE4F127F038}" dt="2020-01-14T15:56:05.506" v="6" actId="20577"/>
      <pc:docMkLst>
        <pc:docMk/>
      </pc:docMkLst>
      <pc:sldChg chg="modSp">
        <pc:chgData name="Krich, Molly L" userId="32355e2d-ce3e-43b2-b180-c82c5a9b1326" providerId="ADAL" clId="{6453C1EB-A325-4DE5-A358-ECE4F127F038}" dt="2020-01-14T15:56:05.506" v="6" actId="20577"/>
        <pc:sldMkLst>
          <pc:docMk/>
          <pc:sldMk cId="3750530400" sldId="432"/>
        </pc:sldMkLst>
        <pc:spChg chg="mod">
          <ac:chgData name="Krich, Molly L" userId="32355e2d-ce3e-43b2-b180-c82c5a9b1326" providerId="ADAL" clId="{6453C1EB-A325-4DE5-A358-ECE4F127F038}" dt="2020-01-14T15:56:05.506" v="6" actId="20577"/>
          <ac:spMkLst>
            <pc:docMk/>
            <pc:sldMk cId="3750530400" sldId="432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B9C12EE5-8B6E-45F9-9579-BE7EF53F7C9F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832807FC-3362-40BA-A5C9-723C0A07A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813A17A4-BA09-45F4-B2D4-7487CB1126C4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D3A75928-3C3E-4838-8C20-94922049B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supplier web portal, in English, Chinese, German, French, Hindi, Italian, Spanish and Turkish</a:t>
            </a:r>
          </a:p>
          <a:p>
            <a:r>
              <a:rPr lang="en-US" dirty="0"/>
              <a:t>The guides show screen shots with explanations in the native languages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8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8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213600" y="3748314"/>
            <a:ext cx="1930400" cy="2881086"/>
          </a:xfrm>
          <a:prstGeom prst="rect">
            <a:avLst/>
          </a:prstGeom>
          <a:solidFill>
            <a:schemeClr val="accent6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FULL BLEED </a:t>
            </a:r>
            <a:r>
              <a:rPr lang="en-US" sz="800" b="1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 COVER</a:t>
            </a:r>
          </a:p>
          <a:p>
            <a:pPr marL="58738" indent="-58738">
              <a:buFont typeface="Arial"/>
              <a:buChar char="•"/>
            </a:pP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an image that relates to the presentation subject and aligns to the Allegion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Ensure the image does not diminish the </a:t>
            </a:r>
            <a:r>
              <a:rPr lang="en-US" sz="800" b="0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visibility </a:t>
            </a: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 the logo.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CHANGING A PHOTO IN THE IMAGE AREA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your menu bar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“View” &gt; “Master” &gt; “Slide Master”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Go to the Title Slide Image Master you wish to change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the image and delete 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Once the new image placement is finalized,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1" name="Picture 10" descr="ALLE_CMYK_V_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63"/>
            <a:ext cx="8229600" cy="436199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3264645" y="452157"/>
            <a:ext cx="5432211" cy="545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 bwMode="invGray">
          <a:xfrm>
            <a:off x="3264646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673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 bwMode="invGray">
          <a:xfrm>
            <a:off x="5990725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3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24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64644" y="452156"/>
            <a:ext cx="5425563" cy="544584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3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73340"/>
            <a:ext cx="8229600" cy="4151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50849" y="6314630"/>
            <a:ext cx="6118335" cy="37236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D7474-F959-4F4F-B552-144BC6A81CE6}" type="slidenum">
              <a:rPr lang="en-US" smtClean="0"/>
              <a:pPr/>
              <a:t>‹#›</a:t>
            </a:fld>
            <a:r>
              <a:rPr lang="en-US" dirty="0"/>
              <a:t> | Allegion PRISM system</a:t>
            </a:r>
          </a:p>
        </p:txBody>
      </p:sp>
      <p:pic>
        <p:nvPicPr>
          <p:cNvPr id="7" name="Picture 6" descr="Allegion_tm_v_c_larg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38874" y="6001016"/>
            <a:ext cx="798607" cy="5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8" r:id="rId7"/>
    <p:sldLayoutId id="2147483659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66688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" indent="-17145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ntent/dam/allegion-corp/supplier-portal/globalsupptools-q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rp/en/footer/policies/supplier-porta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ellis@allegio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ly.krich@allegion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lobal8d.com/alleg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ismportal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Supplier Instructions for Allegion PRISM 8Ds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Allegion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Updated 1-2020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Full 8Ds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199" y="841972"/>
            <a:ext cx="8324851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Allegion is responsible for correct and detailed information in D0 – D2.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Vendors are responsible for completing and documenting details in each step – D3 thru D8.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</a:rPr>
              <a:t>8D must be marked “Complete through D8” by changing the 8D’s D-Step Status.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/>
                </a:solidFill>
              </a:rPr>
              <a:t>This must be done within 60 days of the date when the status was changed to “Complete through D2” for the 8D to be on time.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 dirty="0"/>
              <a:t>This requirement is also stated in Allegion’s Global Supplier Requirements Manual under the Quality – Non-conforming material section.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Global Supplier Requirements Manual on Allegion's Supplier Portal</a:t>
            </a:r>
            <a:r>
              <a:rPr lang="en-US" dirty="0"/>
              <a:t>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Pictures and files can all be attached to the system.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As each step is completed, the vendor should update the D-Step status accordingly so it is always clear where the 8D is currently at in the process.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 dirty="0"/>
              <a:t>Allegion information – D0 thru D2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‘D1’ to see the people currently assigned to the 8D team.  If supplier wants different or additional people on team, contact the Allegion person who issued the 8D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‘D2’ to see the details of the problem Allegion has found.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30908" y="3429001"/>
            <a:ext cx="1704111" cy="43180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31C74-2A3C-4715-8AEF-70A116B6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4234"/>
            <a:ext cx="7542393" cy="477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 dirty="0"/>
              <a:t>Supplier updates sections D3 – D8 accordingly by clicking on the step that you want to update in the left hand menu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879274"/>
            <a:ext cx="1805711" cy="1015999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E4F7C8-A747-42AC-8479-973B8225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" y="1243991"/>
            <a:ext cx="6906854" cy="439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309521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D3 - Containment must occur for full 8Ds.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736172"/>
            <a:ext cx="1583168" cy="5358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‘’Add an Interim Containment Action’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76B-84F7-44CB-A143-7A9A02E4009D}"/>
              </a:ext>
            </a:extLst>
          </p:cNvPr>
          <p:cNvSpPr/>
          <p:nvPr/>
        </p:nvSpPr>
        <p:spPr>
          <a:xfrm>
            <a:off x="5572208" y="2900042"/>
            <a:ext cx="134582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>
            <a:off x="6918036" y="3004076"/>
            <a:ext cx="554931" cy="218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094" y="2893192"/>
            <a:ext cx="2825579" cy="10599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all containment actions.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 such as quantity, methods and dates are required.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DCF0-1A1A-435E-88B2-1ABEFF39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1" y="744833"/>
            <a:ext cx="4762095" cy="59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12CB0-4D21-4C8B-B610-4F89CA08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" y="1774375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5715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D4 – D6:  At least one entry for BOTH the root cause of the issue AND the reason the defects escaped your facility are required for steps </a:t>
            </a:r>
            <a:r>
              <a:rPr lang="en-US" b="1" u="sng" dirty="0">
                <a:solidFill>
                  <a:schemeClr val="bg2"/>
                </a:solidFill>
              </a:rPr>
              <a:t>D4 – D6</a:t>
            </a:r>
            <a:r>
              <a:rPr lang="en-US" b="1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893192"/>
            <a:ext cx="1583168" cy="19374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‘’Add a Root Cause’ or ‘Add an Escape Point’  to open editable forms.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entries can also be viewed in more detail or edited by clicking ‘View/Edit’.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E3D97-ADC9-48A2-A9DE-0FDF8EC93928}"/>
              </a:ext>
            </a:extLst>
          </p:cNvPr>
          <p:cNvGrpSpPr/>
          <p:nvPr/>
        </p:nvGrpSpPr>
        <p:grpSpPr>
          <a:xfrm>
            <a:off x="1835259" y="3429000"/>
            <a:ext cx="5230090" cy="1150861"/>
            <a:chOff x="1844495" y="3426685"/>
            <a:chExt cx="5230090" cy="1150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A2557-AC28-4EAA-B9C5-64DE29B0BD93}"/>
                </a:ext>
              </a:extLst>
            </p:cNvPr>
            <p:cNvGrpSpPr/>
            <p:nvPr/>
          </p:nvGrpSpPr>
          <p:grpSpPr>
            <a:xfrm>
              <a:off x="1844495" y="3426685"/>
              <a:ext cx="861760" cy="784409"/>
              <a:chOff x="1844495" y="3426685"/>
              <a:chExt cx="861760" cy="7844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7CEBAF-3E43-4691-8F5D-84676870A0B7}"/>
                  </a:ext>
                </a:extLst>
              </p:cNvPr>
              <p:cNvSpPr/>
              <p:nvPr/>
            </p:nvSpPr>
            <p:spPr>
              <a:xfrm>
                <a:off x="1844495" y="3426685"/>
                <a:ext cx="778632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4CD00-FCAF-451C-AD8E-1634B42994BE}"/>
                  </a:ext>
                </a:extLst>
              </p:cNvPr>
              <p:cNvSpPr/>
              <p:nvPr/>
            </p:nvSpPr>
            <p:spPr>
              <a:xfrm>
                <a:off x="1862047" y="3998658"/>
                <a:ext cx="844208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7676B-84F7-44CB-A143-7A9A02E4009D}"/>
                </a:ext>
              </a:extLst>
            </p:cNvPr>
            <p:cNvSpPr/>
            <p:nvPr/>
          </p:nvSpPr>
          <p:spPr>
            <a:xfrm>
              <a:off x="6282569" y="3447466"/>
              <a:ext cx="778632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22A96-65EE-424C-95CB-81D9F76D7B6A}"/>
                </a:ext>
              </a:extLst>
            </p:cNvPr>
            <p:cNvSpPr/>
            <p:nvPr/>
          </p:nvSpPr>
          <p:spPr>
            <a:xfrm>
              <a:off x="6533825" y="4401121"/>
              <a:ext cx="536612" cy="1764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5BF4E-FB21-49E9-BF5A-BFF41626A87E}"/>
                </a:ext>
              </a:extLst>
            </p:cNvPr>
            <p:cNvSpPr/>
            <p:nvPr/>
          </p:nvSpPr>
          <p:spPr>
            <a:xfrm>
              <a:off x="6188832" y="4012506"/>
              <a:ext cx="885753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7051965" y="3555999"/>
            <a:ext cx="421002" cy="30590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E3A27-C86C-4F28-9D2B-CBB29FCB30ED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>
            <a:off x="7065349" y="3861907"/>
            <a:ext cx="407618" cy="25913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B2FDD-5A85-4F56-AEB2-22B77D45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" y="799635"/>
            <a:ext cx="5620235" cy="551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45" y="2698121"/>
            <a:ext cx="2350655" cy="2104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in the editable form, add as much detail as possible for each root cause and each cause of escape.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sure to click ‘Save and Return’ when updates are complete.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Dates are required for all implementation and validation activities.  </a:t>
            </a:r>
          </a:p>
        </p:txBody>
      </p:sp>
    </p:spTree>
    <p:extLst>
      <p:ext uri="{BB962C8B-B14F-4D97-AF65-F5344CB8AC3E}">
        <p14:creationId xmlns:p14="http://schemas.microsoft.com/office/powerpoint/2010/main" val="26014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CD1-BAF1-47E4-9F2E-C8D6688F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" y="1201420"/>
            <a:ext cx="7125829" cy="515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6479309" cy="571500"/>
          </a:xfrm>
        </p:spPr>
        <p:txBody>
          <a:bodyPr/>
          <a:lstStyle/>
          <a:p>
            <a:r>
              <a:rPr lang="en-US" dirty="0"/>
              <a:t>Add attachments as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15851" y="4489720"/>
            <a:ext cx="5351568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8928C-BC39-47F6-BD08-88380CEB46CE}"/>
              </a:ext>
            </a:extLst>
          </p:cNvPr>
          <p:cNvSpPr/>
          <p:nvPr/>
        </p:nvSpPr>
        <p:spPr>
          <a:xfrm>
            <a:off x="217054" y="4391898"/>
            <a:ext cx="725211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7BE72EF-2842-4D35-B0CE-C3623D1D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883" y="1653310"/>
            <a:ext cx="1713252" cy="3177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 can be added within each D-Step or within the Attachments sections in the left hand menu.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can be pictures, documents, control plans, etc.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to help explain and SHOW the corrective actions taken, and any document type can be added.     </a:t>
            </a:r>
          </a:p>
        </p:txBody>
      </p:sp>
    </p:spTree>
    <p:extLst>
      <p:ext uri="{BB962C8B-B14F-4D97-AF65-F5344CB8AC3E}">
        <p14:creationId xmlns:p14="http://schemas.microsoft.com/office/powerpoint/2010/main" val="348626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Do not forget D7 and D8.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6730-D600-4222-8DD2-76EAE3D7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26270"/>
            <a:ext cx="4926445" cy="3206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8748E-AD37-4BBD-B36D-D57B1ED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29" y="3590780"/>
            <a:ext cx="5022280" cy="3180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9EC86-A584-4D42-9693-39B317CFD999}"/>
              </a:ext>
            </a:extLst>
          </p:cNvPr>
          <p:cNvSpPr/>
          <p:nvPr/>
        </p:nvSpPr>
        <p:spPr>
          <a:xfrm>
            <a:off x="1304171" y="2299482"/>
            <a:ext cx="3803538" cy="98621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90093-84C6-426C-9880-FE20B6C3C876}"/>
              </a:ext>
            </a:extLst>
          </p:cNvPr>
          <p:cNvSpPr/>
          <p:nvPr/>
        </p:nvSpPr>
        <p:spPr>
          <a:xfrm>
            <a:off x="5126181" y="4673600"/>
            <a:ext cx="3755728" cy="5172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EB42DC-B157-4060-901B-9E22DDA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3" y="1693616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sz="2000" b="1" dirty="0">
                <a:solidFill>
                  <a:schemeClr val="bg2"/>
                </a:solidFill>
              </a:rPr>
              <a:t>Update D-Step Status after each step is completed to always show current status of the 8D.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E0361-F3DE-4747-8E9D-25F75129BB76}"/>
              </a:ext>
            </a:extLst>
          </p:cNvPr>
          <p:cNvSpPr/>
          <p:nvPr/>
        </p:nvSpPr>
        <p:spPr>
          <a:xfrm>
            <a:off x="6301044" y="2429161"/>
            <a:ext cx="91255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754C6B9-8D94-474B-8DB7-C1C81B1A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727" y="2249629"/>
            <a:ext cx="1053727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‘Change D-Step Status’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77F33-8CFA-4D5A-B36E-33E304B7B8F2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>
            <a:off x="7213602" y="2535379"/>
            <a:ext cx="591125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1084221"/>
          </a:xfrm>
        </p:spPr>
        <p:txBody>
          <a:bodyPr/>
          <a:lstStyle/>
          <a:p>
            <a:r>
              <a:rPr lang="en-US" dirty="0"/>
              <a:t>General Instructions for Supplier to work with Allegion’s PRISM 8D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What is PRISM and how do I access it?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D0-only 8Ds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Full 8Ds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4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941E-A9F5-4B60-A928-BBBEEAC0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8" t="20467" r="62626" b="44806"/>
          <a:stretch/>
        </p:blipFill>
        <p:spPr>
          <a:xfrm>
            <a:off x="457200" y="799794"/>
            <a:ext cx="6800736" cy="313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30645" y="1606159"/>
            <a:ext cx="1283853" cy="196734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9A2643F-BA3F-4714-A3B0-87B52352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28" y="1751858"/>
            <a:ext cx="1256145" cy="16434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dropdown, select the appropriate status based on the current action take and information loaded into the 8D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C77FD-4B8A-48DC-BED6-EF62C5B33C8E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>
            <a:off x="3114498" y="2573606"/>
            <a:ext cx="4303230" cy="1622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727A-3FD6-4EC1-B8A1-9BD61387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" t="72538" r="51225" b="15669"/>
          <a:stretch/>
        </p:blipFill>
        <p:spPr>
          <a:xfrm>
            <a:off x="637309" y="4229461"/>
            <a:ext cx="3990109" cy="49087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9A627CA-E22C-4B8D-A663-56A4161D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901736"/>
            <a:ext cx="5394036" cy="1316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also have option boxes to utilize: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this action in the 8D Detail Report (recommended)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PRISM  to send an email to the entire 8D team (recommended, ESPECIALLY when D-step status is updated  to ‘Complete through D8’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as always – ‘Save and Return’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2BC5E-BAF0-4631-9D36-96FDCE309DF9}"/>
              </a:ext>
            </a:extLst>
          </p:cNvPr>
          <p:cNvSpPr/>
          <p:nvPr/>
        </p:nvSpPr>
        <p:spPr>
          <a:xfrm>
            <a:off x="637309" y="4227512"/>
            <a:ext cx="3990108" cy="4753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7E9C243-E66B-4594-8767-0743632855B0}"/>
              </a:ext>
            </a:extLst>
          </p:cNvPr>
          <p:cNvSpPr/>
          <p:nvPr/>
        </p:nvSpPr>
        <p:spPr>
          <a:xfrm>
            <a:off x="637308" y="3111955"/>
            <a:ext cx="277090" cy="317045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D55030C-6060-4E4C-B2C4-AFC77D601B77}"/>
              </a:ext>
            </a:extLst>
          </p:cNvPr>
          <p:cNvCxnSpPr>
            <a:stCxn id="18" idx="1"/>
            <a:endCxn id="17" idx="1"/>
          </p:cNvCxnSpPr>
          <p:nvPr/>
        </p:nvCxnSpPr>
        <p:spPr>
          <a:xfrm rot="10800000" flipH="1" flipV="1">
            <a:off x="637307" y="3270477"/>
            <a:ext cx="1" cy="1194717"/>
          </a:xfrm>
          <a:prstGeom prst="curvedConnector3">
            <a:avLst>
              <a:gd name="adj1" fmla="val -22860000000"/>
            </a:avLst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74EE43A-8F60-48C2-9992-1F8992E00E3D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>
            <a:off x="4627417" y="4465195"/>
            <a:ext cx="498765" cy="436541"/>
          </a:xfrm>
          <a:prstGeom prst="curvedConnector2">
            <a:avLst/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Full 8Ds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Once the supplier has updated the D-Step status to ‘Complete thru D8’, it becomes Allegion’s responsibility to review the information within the 8D and either mark it complete or ask the supplier for more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126155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 dirty="0"/>
              <a:t>NOTE – Email team functionality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‘Email Team’ and the PRISM system will automatically start an email to the entire team based on the 8D.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email can also be stored within PRISM and shown on the 8D log for record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purposes.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21671" y="5216338"/>
            <a:ext cx="1588657" cy="29777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502330"/>
          </a:xfrm>
        </p:spPr>
        <p:txBody>
          <a:bodyPr/>
          <a:lstStyle/>
          <a:p>
            <a:r>
              <a:rPr lang="en-US" dirty="0"/>
              <a:t>Resources – User Guides on Supplier Portal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7606A9-D02F-4F01-A5A7-D6257AF691E8}"/>
              </a:ext>
            </a:extLst>
          </p:cNvPr>
          <p:cNvSpPr txBox="1">
            <a:spLocks/>
          </p:cNvSpPr>
          <p:nvPr/>
        </p:nvSpPr>
        <p:spPr bwMode="gray">
          <a:xfrm>
            <a:off x="384560" y="1880075"/>
            <a:ext cx="2190571" cy="29226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hlinkClick r:id="rId3"/>
              </a:rPr>
              <a:t>Allegion’s Supplier Portal Link</a:t>
            </a:r>
            <a:endParaRPr lang="en-US" sz="1800" dirty="0"/>
          </a:p>
          <a:p>
            <a:pPr algn="ctr"/>
            <a:endParaRPr lang="en-US" sz="11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https://www.allegion.com/corp/en/footer/policies/supplier-portal.html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46B7F-A2B5-4F02-9AC7-D47FD0155685}"/>
              </a:ext>
            </a:extLst>
          </p:cNvPr>
          <p:cNvGrpSpPr/>
          <p:nvPr/>
        </p:nvGrpSpPr>
        <p:grpSpPr>
          <a:xfrm>
            <a:off x="3357651" y="872275"/>
            <a:ext cx="4111373" cy="5824174"/>
            <a:chOff x="2357793" y="811068"/>
            <a:chExt cx="3590925" cy="5543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1FA400-4693-4127-A813-7CCC21C8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793" y="811068"/>
              <a:ext cx="3590925" cy="55435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65FC6B-D3FE-4649-964F-8AD72DE265DC}"/>
                </a:ext>
              </a:extLst>
            </p:cNvPr>
            <p:cNvSpPr/>
            <p:nvPr/>
          </p:nvSpPr>
          <p:spPr>
            <a:xfrm>
              <a:off x="5033473" y="4862558"/>
              <a:ext cx="915245" cy="1394096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 dirty="0"/>
              <a:t>Current Allegion PRISM Administrators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Mike Bellis	</a:t>
            </a:r>
            <a:br>
              <a:rPr lang="en-US" sz="2000" dirty="0"/>
            </a:br>
            <a:r>
              <a:rPr lang="en-US" sz="2000" dirty="0"/>
              <a:t>	(317) 703-5412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hlinkClick r:id="rId3"/>
              </a:rPr>
              <a:t>michael.bellis@allegion.com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Molly Krich </a:t>
            </a:r>
            <a:br>
              <a:rPr lang="en-US" sz="2000" dirty="0"/>
            </a:br>
            <a:r>
              <a:rPr lang="en-US" sz="2000" dirty="0"/>
              <a:t>	(805) 915-9959 	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hlinkClick r:id="rId4"/>
              </a:rPr>
              <a:t>molly.krich@allegion.com</a:t>
            </a:r>
            <a:br>
              <a:rPr lang="en-US" sz="2000" dirty="0"/>
            </a:br>
            <a:br>
              <a:rPr lang="en-US" sz="16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05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 dirty="0"/>
              <a:t>Rev 2 – 9/17/2019</a:t>
            </a:r>
            <a:br>
              <a:rPr lang="en-US" sz="2000" dirty="0"/>
            </a:br>
            <a:r>
              <a:rPr lang="en-US" sz="2000" dirty="0"/>
              <a:t>converted from .pdf with updated screen shots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Rec 3 – 1/14/2020</a:t>
            </a:r>
            <a:br>
              <a:rPr lang="en-US" sz="2000" dirty="0"/>
            </a:br>
            <a:r>
              <a:rPr lang="en-US" sz="2000" dirty="0"/>
              <a:t>updated ALLE administrator contact info</a:t>
            </a:r>
            <a:br>
              <a:rPr lang="en-US" sz="2000" dirty="0"/>
            </a:br>
            <a:r>
              <a:rPr lang="en-US" sz="2000" dirty="0"/>
              <a:t>updated supplier portal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11797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is PRISM?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PRISM is a web-based software that Allegion is using to document findings / issues / spills within our supply base and track associated problem solving efforts using the standard 8D problem solving methodology.  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1567-6B35-491F-8243-ABA74201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" y="2090454"/>
            <a:ext cx="7219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do I access PRISM?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Suppliers can only be issued PRISM accounts and receive access if: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 dirty="0"/>
              <a:t>You are assigned to an 8D team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 dirty="0"/>
              <a:t>You are assigned to an 8D team with a </a:t>
            </a:r>
            <a:r>
              <a:rPr lang="en-US" sz="1800" b="1" u="sng" dirty="0"/>
              <a:t>personalized </a:t>
            </a:r>
            <a:r>
              <a:rPr lang="en-US" sz="1800" dirty="0"/>
              <a:t>company</a:t>
            </a:r>
            <a:r>
              <a:rPr lang="en-US" dirty="0"/>
              <a:t> email address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Example email you will receive when you have been added to a team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631825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E434-24FB-427B-825C-82585B39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6" y="2459485"/>
            <a:ext cx="5916877" cy="3841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3C79E-DB0A-4689-8A89-7208AEBC3A70}"/>
              </a:ext>
            </a:extLst>
          </p:cNvPr>
          <p:cNvSpPr/>
          <p:nvPr/>
        </p:nvSpPr>
        <p:spPr>
          <a:xfrm>
            <a:off x="1126836" y="5809672"/>
            <a:ext cx="5430982" cy="2433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047B-5436-4326-B2F9-2748876E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9" y="1444235"/>
            <a:ext cx="8410999" cy="349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do I access PRISM?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Sign on screen:  </a:t>
            </a:r>
            <a:r>
              <a:rPr lang="en-US" dirty="0">
                <a:hlinkClick r:id="rId4"/>
              </a:rPr>
              <a:t>www.global8d.com/allegion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146E0-C72C-4978-9C18-D1C121E3F9BB}"/>
              </a:ext>
            </a:extLst>
          </p:cNvPr>
          <p:cNvSpPr txBox="1"/>
          <p:nvPr/>
        </p:nvSpPr>
        <p:spPr>
          <a:xfrm>
            <a:off x="347829" y="5156255"/>
            <a:ext cx="844834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If you enter the site for the first time using the web address (instead of a link within an email), then you must request access.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Complete the registration process </a:t>
            </a:r>
            <a:r>
              <a:rPr lang="en-US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using the same email address where you received your notification email or that you know is associated with an 8D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and if you have been assigned to a team (via that email address), you will be given access to Allegion’s PRISM system immediately.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0BFD9-A9A7-4E69-9418-03D9AB62E67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572000" y="3429001"/>
            <a:ext cx="0" cy="172725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do I access PRISM?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541511" y="1120985"/>
            <a:ext cx="2678545" cy="13285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All notification emails from the PRISM system will show as though they are from an Allegion contact  or from </a:t>
            </a:r>
            <a:r>
              <a:rPr lang="en-US" sz="1400" dirty="0">
                <a:hlinkClick r:id="rId3"/>
              </a:rPr>
              <a:t>support@prismportal.net</a:t>
            </a:r>
            <a:endParaRPr lang="en-US" sz="1100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882D-BF9E-482E-8748-877655DE86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0056" y="766657"/>
            <a:ext cx="5619144" cy="25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6AC0-EF64-493A-9D54-370AA17822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1851" y="4079991"/>
            <a:ext cx="8095673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90B2D-A0F4-4FF6-8F17-719CDE755807}"/>
              </a:ext>
            </a:extLst>
          </p:cNvPr>
          <p:cNvSpPr txBox="1">
            <a:spLocks/>
          </p:cNvSpPr>
          <p:nvPr/>
        </p:nvSpPr>
        <p:spPr bwMode="gray">
          <a:xfrm>
            <a:off x="217805" y="3520383"/>
            <a:ext cx="8621395" cy="822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When you sign into PRISM, you will see the screen below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It contains only the 8Ds where you are a member of the team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3B013-0BF6-4D0F-8054-259E93A70CEF}"/>
              </a:ext>
            </a:extLst>
          </p:cNvPr>
          <p:cNvSpPr/>
          <p:nvPr/>
        </p:nvSpPr>
        <p:spPr>
          <a:xfrm>
            <a:off x="4922982" y="1627000"/>
            <a:ext cx="1939636" cy="33066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5E54F-7E08-4E01-B494-21FC48ABFDD2}"/>
              </a:ext>
            </a:extLst>
          </p:cNvPr>
          <p:cNvSpPr/>
          <p:nvPr/>
        </p:nvSpPr>
        <p:spPr>
          <a:xfrm>
            <a:off x="4922981" y="2349729"/>
            <a:ext cx="2272145" cy="402707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794B-C99A-48FF-AA3F-3314D6E64C25}"/>
              </a:ext>
            </a:extLst>
          </p:cNvPr>
          <p:cNvSpPr/>
          <p:nvPr/>
        </p:nvSpPr>
        <p:spPr>
          <a:xfrm>
            <a:off x="521851" y="4070755"/>
            <a:ext cx="8095673" cy="2263824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D0-only 8Ds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No formal problem solving required.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/>
              <a:t>Vendors are responsible to contain suspect stock in house and in SOMI, ensuring NO additional defects are shipped to Allegion.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8F62F3-E044-4369-9F45-968D211B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2" y="2236933"/>
            <a:ext cx="1325418" cy="2890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Containment in ‘Attachments’ and / or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‘Action Description’.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‘Edit’ to open editable form, and then be sure to click ‘Save and Return’ once you have completed your changes (see screen shots on next slide).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F82D1-CA9C-4487-AF3C-F8A4783FBBCF}"/>
              </a:ext>
            </a:extLst>
          </p:cNvPr>
          <p:cNvGrpSpPr/>
          <p:nvPr/>
        </p:nvGrpSpPr>
        <p:grpSpPr>
          <a:xfrm>
            <a:off x="376382" y="1685664"/>
            <a:ext cx="6984999" cy="4825969"/>
            <a:chOff x="376382" y="1621012"/>
            <a:chExt cx="6984999" cy="4825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4CDA9-5009-4577-9C4E-8EE33782133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382" y="1621012"/>
              <a:ext cx="6984999" cy="48259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A8D6-7131-4F10-BE56-14D6AFAD29BE}"/>
                </a:ext>
              </a:extLst>
            </p:cNvPr>
            <p:cNvSpPr/>
            <p:nvPr/>
          </p:nvSpPr>
          <p:spPr>
            <a:xfrm>
              <a:off x="425415" y="3549684"/>
              <a:ext cx="710651" cy="13617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97224B-4347-4B98-9CE9-7B1D0B6E42A1}"/>
                </a:ext>
              </a:extLst>
            </p:cNvPr>
            <p:cNvSpPr/>
            <p:nvPr/>
          </p:nvSpPr>
          <p:spPr>
            <a:xfrm>
              <a:off x="6908799" y="4955151"/>
              <a:ext cx="286327" cy="17103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C11BB5-6AC8-47CE-BBDF-A169B12C51D9}"/>
              </a:ext>
            </a:extLst>
          </p:cNvPr>
          <p:cNvSpPr/>
          <p:nvPr/>
        </p:nvSpPr>
        <p:spPr>
          <a:xfrm>
            <a:off x="2037160" y="2695318"/>
            <a:ext cx="5157966" cy="36191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D7F18-CC46-4ED2-B877-69CDCC00A133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7195126" y="3682424"/>
            <a:ext cx="547026" cy="142289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D0-only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571500"/>
          </a:xfrm>
        </p:spPr>
        <p:txBody>
          <a:bodyPr/>
          <a:lstStyle/>
          <a:p>
            <a:r>
              <a:rPr lang="en-US" dirty="0"/>
              <a:t>Adding Action Description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DFF1-E660-4436-9BB1-178E595B8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98707"/>
            <a:ext cx="5429885" cy="415151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A68830-226C-4877-88B0-A148CAF7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43" y="2717228"/>
            <a:ext cx="2539999" cy="949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text in appropriate boxes.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‘Save and Return’ when complete.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3C864-9F6B-4153-B0CC-87AD82A66AB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72000" y="3192033"/>
            <a:ext cx="1444943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91D7D-5800-4909-AAB6-9A547FF08290}"/>
              </a:ext>
            </a:extLst>
          </p:cNvPr>
          <p:cNvSpPr/>
          <p:nvPr/>
        </p:nvSpPr>
        <p:spPr>
          <a:xfrm>
            <a:off x="563961" y="5144654"/>
            <a:ext cx="793784" cy="22403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CDF2D2F-B176-44EC-A5F9-FD05AF3F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3592"/>
            <a:ext cx="7430655" cy="3023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This format  (‘Edit’ – ‘Save and Return’)  will be the same or similar in all PRISM 8D updates.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27AAD-D9CC-4A7E-B1AF-197A7FB00826}"/>
              </a:ext>
            </a:extLst>
          </p:cNvPr>
          <p:cNvSpPr/>
          <p:nvPr/>
        </p:nvSpPr>
        <p:spPr>
          <a:xfrm>
            <a:off x="3149600" y="218762"/>
            <a:ext cx="58904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Reminder:</a:t>
            </a:r>
          </a:p>
          <a:p>
            <a:r>
              <a:rPr lang="en-US" sz="1600" dirty="0"/>
              <a:t>Vendors are responsible to contain stock in house and in SOMI, ensuring NO additional defects are received by Allegion.  </a:t>
            </a:r>
          </a:p>
        </p:txBody>
      </p:sp>
    </p:spTree>
    <p:extLst>
      <p:ext uri="{BB962C8B-B14F-4D97-AF65-F5344CB8AC3E}">
        <p14:creationId xmlns:p14="http://schemas.microsoft.com/office/powerpoint/2010/main" val="41434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D0-only 8Ds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351027"/>
          </a:xfrm>
        </p:spPr>
        <p:txBody>
          <a:bodyPr/>
          <a:lstStyle/>
          <a:p>
            <a:r>
              <a:rPr lang="en-US" dirty="0"/>
              <a:t>Adding Attachments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1D16547-C209-4A6B-A31A-C5691E99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259" y="2183268"/>
            <a:ext cx="2184400" cy="1626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‘Edit’ to open Attachments screen as shown below. 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format types are accepted.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‘Save and Return’ when all attachments have been uploaded.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8D118-9F8D-41CC-8F12-44C4E3E6DA6B}"/>
              </a:ext>
            </a:extLst>
          </p:cNvPr>
          <p:cNvGrpSpPr/>
          <p:nvPr/>
        </p:nvGrpSpPr>
        <p:grpSpPr>
          <a:xfrm>
            <a:off x="166687" y="1278773"/>
            <a:ext cx="5585253" cy="3024769"/>
            <a:chOff x="166688" y="1278774"/>
            <a:chExt cx="4931785" cy="2406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5B727-1FBA-44F5-AD17-07E569F8B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240"/>
            <a:stretch/>
          </p:blipFill>
          <p:spPr>
            <a:xfrm>
              <a:off x="166688" y="1278774"/>
              <a:ext cx="4931785" cy="240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701D-9BA1-4902-B7CB-45865F0C2646}"/>
                </a:ext>
              </a:extLst>
            </p:cNvPr>
            <p:cNvSpPr/>
            <p:nvPr/>
          </p:nvSpPr>
          <p:spPr>
            <a:xfrm>
              <a:off x="4849091" y="2520554"/>
              <a:ext cx="249382" cy="24969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2D4FD-F12E-400D-914F-27E330523B57}"/>
              </a:ext>
            </a:extLst>
          </p:cNvPr>
          <p:cNvGrpSpPr/>
          <p:nvPr/>
        </p:nvGrpSpPr>
        <p:grpSpPr>
          <a:xfrm>
            <a:off x="3445165" y="4303542"/>
            <a:ext cx="5536188" cy="2407885"/>
            <a:chOff x="3796145" y="4687401"/>
            <a:chExt cx="5185207" cy="2024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88EA50-70D9-41B8-9010-6A00C122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145" y="4687401"/>
              <a:ext cx="5185207" cy="20240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F4FDF-47AA-4B67-82CE-92EC818F7FD2}"/>
                </a:ext>
              </a:extLst>
            </p:cNvPr>
            <p:cNvSpPr/>
            <p:nvPr/>
          </p:nvSpPr>
          <p:spPr>
            <a:xfrm>
              <a:off x="4027056" y="6428508"/>
              <a:ext cx="692719" cy="216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536589-C858-445B-A467-306503360C02}"/>
              </a:ext>
            </a:extLst>
          </p:cNvPr>
          <p:cNvSpPr/>
          <p:nvPr/>
        </p:nvSpPr>
        <p:spPr>
          <a:xfrm>
            <a:off x="3149600" y="218762"/>
            <a:ext cx="58904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Reminder:</a:t>
            </a:r>
          </a:p>
          <a:p>
            <a:r>
              <a:rPr lang="en-US" sz="1600" dirty="0"/>
              <a:t>Vendors are responsible to contain stock in house and in SOMI, ensuring NO additional defects are received by Allegion.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359E8-1E4B-4F04-B62B-4466A9EF9010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5751940" y="2996486"/>
            <a:ext cx="461319" cy="1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4D8E5-43DE-45A9-B17A-D5E78F9A4D90}"/>
              </a:ext>
            </a:extLst>
          </p:cNvPr>
          <p:cNvSpPr/>
          <p:nvPr/>
        </p:nvSpPr>
        <p:spPr>
          <a:xfrm>
            <a:off x="166686" y="3351874"/>
            <a:ext cx="1329605" cy="20412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8010"/>
      </p:ext>
    </p:extLst>
  </p:cSld>
  <p:clrMapOvr>
    <a:masterClrMapping/>
  </p:clrMapOvr>
</p:sld>
</file>

<file path=ppt/theme/theme1.xml><?xml version="1.0" encoding="utf-8"?>
<a:theme xmlns:a="http://schemas.openxmlformats.org/drawingml/2006/main" name="ALLE_PPT_Template_expanded_vMay21">
  <a:themeElements>
    <a:clrScheme name="Allegion">
      <a:dk1>
        <a:srgbClr val="000000"/>
      </a:dk1>
      <a:lt1>
        <a:sysClr val="window" lastClr="FFFFFF"/>
      </a:lt1>
      <a:dk2>
        <a:srgbClr val="C05131"/>
      </a:dk2>
      <a:lt2>
        <a:srgbClr val="FF671F"/>
      </a:lt2>
      <a:accent1>
        <a:srgbClr val="007681"/>
      </a:accent1>
      <a:accent2>
        <a:srgbClr val="DC582A"/>
      </a:accent2>
      <a:accent3>
        <a:srgbClr val="509E2F"/>
      </a:accent3>
      <a:accent4>
        <a:srgbClr val="7E5475"/>
      </a:accent4>
      <a:accent5>
        <a:srgbClr val="0076A5"/>
      </a:accent5>
      <a:accent6>
        <a:srgbClr val="FFB500"/>
      </a:accent6>
      <a:hlink>
        <a:srgbClr val="0076A5"/>
      </a:hlink>
      <a:folHlink>
        <a:srgbClr val="7E54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67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818ce1-7f5e-47e1-9d61-8cbe702c66c3">
      <UserInfo>
        <DisplayName>Abell, Kenny</DisplayName>
        <AccountId>451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FDD790335684197C2222D5CD37284" ma:contentTypeVersion="13" ma:contentTypeDescription="Create a new document." ma:contentTypeScope="" ma:versionID="89f08002bed45cc7f647ce7adcdb4bfe">
  <xsd:schema xmlns:xsd="http://www.w3.org/2001/XMLSchema" xmlns:xs="http://www.w3.org/2001/XMLSchema" xmlns:p="http://schemas.microsoft.com/office/2006/metadata/properties" xmlns:ns3="dc46aafc-205e-4dee-a368-cf0dc6658954" xmlns:ns4="92818ce1-7f5e-47e1-9d61-8cbe702c66c3" targetNamespace="http://schemas.microsoft.com/office/2006/metadata/properties" ma:root="true" ma:fieldsID="a33e0f0624605acd7265991ea4c666de" ns3:_="" ns4:_="">
    <xsd:import namespace="dc46aafc-205e-4dee-a368-cf0dc6658954"/>
    <xsd:import namespace="92818ce1-7f5e-47e1-9d61-8cbe702c6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aafc-205e-4dee-a368-cf0dc6658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8ce1-7f5e-47e1-9d61-8cbe702c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FD384-8B35-4744-8BA9-DB2EEE03E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4A995D-5F42-40EF-ABDB-FC4A0546FD9B}">
  <ds:schemaRefs>
    <ds:schemaRef ds:uri="http://schemas.microsoft.com/office/2006/metadata/properties"/>
    <ds:schemaRef ds:uri="http://schemas.microsoft.com/office/infopath/2007/PartnerControls"/>
    <ds:schemaRef ds:uri="92818ce1-7f5e-47e1-9d61-8cbe702c66c3"/>
  </ds:schemaRefs>
</ds:datastoreItem>
</file>

<file path=customXml/itemProps3.xml><?xml version="1.0" encoding="utf-8"?>
<ds:datastoreItem xmlns:ds="http://schemas.openxmlformats.org/officeDocument/2006/customXml" ds:itemID="{6513D8A2-C3A8-4A7E-B37F-7AD4938B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6aafc-205e-4dee-a368-cf0dc6658954"/>
    <ds:schemaRef ds:uri="92818ce1-7f5e-47e1-9d61-8cbe702c6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1195</Words>
  <Application>Microsoft Office PowerPoint</Application>
  <PresentationFormat>On-screen Show (4:3)</PresentationFormat>
  <Paragraphs>147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Wingdings</vt:lpstr>
      <vt:lpstr>ALLE_PPT_Template_expanded_vMay21</vt:lpstr>
      <vt:lpstr>Supplier Instructions for Allegion PRISM 8Ds</vt:lpstr>
      <vt:lpstr>General Instructions for Supplier to work with Allegion’s PRISM 8D system </vt:lpstr>
      <vt:lpstr>What is PRISM?</vt:lpstr>
      <vt:lpstr>How do I access PRISM? </vt:lpstr>
      <vt:lpstr>How do I access PRISM? </vt:lpstr>
      <vt:lpstr>How do I access PRISM? </vt:lpstr>
      <vt:lpstr>D0-only 8Ds </vt:lpstr>
      <vt:lpstr>D0-only 8Ds</vt:lpstr>
      <vt:lpstr>D0-only 8Ds</vt:lpstr>
      <vt:lpstr>Full 8Ds </vt:lpstr>
      <vt:lpstr>Full 8Ds</vt:lpstr>
      <vt:lpstr>Full 8Ds</vt:lpstr>
      <vt:lpstr>Full 8Ds</vt:lpstr>
      <vt:lpstr>Full 8Ds</vt:lpstr>
      <vt:lpstr>Full 8Ds</vt:lpstr>
      <vt:lpstr>Full 8Ds</vt:lpstr>
      <vt:lpstr>Full 8Ds</vt:lpstr>
      <vt:lpstr>Full 8Ds</vt:lpstr>
      <vt:lpstr>Full 8Ds</vt:lpstr>
      <vt:lpstr>Full 8Ds</vt:lpstr>
      <vt:lpstr>Full 8Ds </vt:lpstr>
      <vt:lpstr>Full 8Ds</vt:lpstr>
      <vt:lpstr>Resources – User Guides on Supplier Portal</vt:lpstr>
      <vt:lpstr>Current Allegion PRISM Administrators  Mike Bellis   (317) 703-5412  michael.bellis@allegion.com  Molly Krich   (805) 915-9959    molly.krich@allegion.com  </vt:lpstr>
      <vt:lpstr>Rev 2 – 9/17/2019 converted from .pdf with updated screen shots   Rec 3 – 1/14/2020 updated ALLE administrator contact info updated supplier portal information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</dc:title>
  <dc:creator>Stewart, Doshia</dc:creator>
  <cp:lastModifiedBy>Krich, Molly L</cp:lastModifiedBy>
  <cp:revision>78</cp:revision>
  <cp:lastPrinted>2014-05-21T12:24:11Z</cp:lastPrinted>
  <dcterms:created xsi:type="dcterms:W3CDTF">2014-05-23T12:33:43Z</dcterms:created>
  <dcterms:modified xsi:type="dcterms:W3CDTF">2020-01-14T15:56:12Z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0x010100C5CFDD790335684197C2222D5CD37284</vt:lpwstr>
  </property>
</Properties>
</file>